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Brygada 1918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  <p:embeddedFont>
      <p:font typeface="Montserrat Medium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svg"/><Relationship Id="rId14" Type="http://schemas.openxmlformats.org/officeDocument/2006/relationships/image" Target="../media/image-4-14.png"/><Relationship Id="rId15" Type="http://schemas.openxmlformats.org/officeDocument/2006/relationships/image" Target="../media/image-4-15.sv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svg"/><Relationship Id="rId19" Type="http://schemas.openxmlformats.org/officeDocument/2006/relationships/image" Target="../media/image-4-19.png"/><Relationship Id="rId20" Type="http://schemas.openxmlformats.org/officeDocument/2006/relationships/image" Target="../media/image-4-20.svg"/><Relationship Id="rId21" Type="http://schemas.openxmlformats.org/officeDocument/2006/relationships/slideLayout" Target="../slideLayouts/slideLayout5.xml"/><Relationship Id="rId2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svg"/><Relationship Id="rId15" Type="http://schemas.openxmlformats.org/officeDocument/2006/relationships/slideLayout" Target="../slideLayouts/slideLayout6.xml"/><Relationship Id="rId1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72700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Artificial Intelligence (AI) Course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475202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presentation provides a comprehensive summary of the key theoretical and practical topics covered in the Artificial Intelligence course.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366" y="666869"/>
            <a:ext cx="13351669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2142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Lab Part: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639366" y="1174671"/>
            <a:ext cx="7384733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Practical Application: AI Games</a:t>
            </a:r>
            <a:endParaRPr lang="en-US" sz="3800" dirty="0"/>
          </a:p>
        </p:txBody>
      </p:sp>
      <p:sp>
        <p:nvSpPr>
          <p:cNvPr id="4" name="Text 2"/>
          <p:cNvSpPr/>
          <p:nvPr/>
        </p:nvSpPr>
        <p:spPr>
          <a:xfrm>
            <a:off x="639366" y="2057638"/>
            <a:ext cx="1335166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lab component focused on implementing adversarial search algorithms to create functional game applications.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366" y="2555558"/>
            <a:ext cx="4298275" cy="42982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9366" y="7036475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Tic Tac Toe Game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9366" y="7450455"/>
            <a:ext cx="4298275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GUI version using Minimax Algorithm to ensure optimal play.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03" y="2555558"/>
            <a:ext cx="4298275" cy="42982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66003" y="7036475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Chess Game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166003" y="7450455"/>
            <a:ext cx="4298275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GUI version using Minimax and Alpha-Beta Pruning for efficient move calculation.</a:t>
            </a:r>
            <a:endParaRPr lang="en-US" sz="14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0" y="2555558"/>
            <a:ext cx="4298394" cy="42983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92640" y="7036594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Subtraction Game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9692640" y="7450574"/>
            <a:ext cx="4298394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GUI version using Minimax Algorithm to determine the winning strategy.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472" y="542449"/>
            <a:ext cx="6816923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Course Reflection / What I Learned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34472" y="1356955"/>
            <a:ext cx="1356145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34472" y="1773079"/>
            <a:ext cx="1356145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34472" y="2189202"/>
            <a:ext cx="4418648" cy="1750695"/>
          </a:xfrm>
          <a:prstGeom prst="roundRect">
            <a:avLst>
              <a:gd name="adj" fmla="val 1309"/>
            </a:avLst>
          </a:prstGeom>
          <a:solidFill>
            <a:srgbClr val="4D1529"/>
          </a:solidFill>
          <a:ln/>
        </p:spPr>
      </p:sp>
      <p:sp>
        <p:nvSpPr>
          <p:cNvPr id="6" name="Shape 4"/>
          <p:cNvSpPr/>
          <p:nvPr/>
        </p:nvSpPr>
        <p:spPr>
          <a:xfrm>
            <a:off x="687110" y="2341840"/>
            <a:ext cx="458152" cy="458153"/>
          </a:xfrm>
          <a:prstGeom prst="roundRect">
            <a:avLst>
              <a:gd name="adj" fmla="val 19956446"/>
            </a:avLst>
          </a:prstGeom>
          <a:solidFill>
            <a:srgbClr val="FFB393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3078" y="2467808"/>
            <a:ext cx="206097" cy="20609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87110" y="2952631"/>
            <a:ext cx="3009067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Deepened Understanding of AI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87110" y="3298627"/>
            <a:ext cx="4113371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Mastered the theoretical foundations, from agent types to environment characteristics.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105757" y="2189202"/>
            <a:ext cx="4418767" cy="1750695"/>
          </a:xfrm>
          <a:prstGeom prst="roundRect">
            <a:avLst>
              <a:gd name="adj" fmla="val 1309"/>
            </a:avLst>
          </a:prstGeom>
          <a:solidFill>
            <a:srgbClr val="4D1529"/>
          </a:solidFill>
          <a:ln/>
        </p:spPr>
      </p:sp>
      <p:sp>
        <p:nvSpPr>
          <p:cNvPr id="11" name="Shape 8"/>
          <p:cNvSpPr/>
          <p:nvPr/>
        </p:nvSpPr>
        <p:spPr>
          <a:xfrm>
            <a:off x="5258395" y="2341840"/>
            <a:ext cx="458152" cy="458153"/>
          </a:xfrm>
          <a:prstGeom prst="roundRect">
            <a:avLst>
              <a:gd name="adj" fmla="val 19956446"/>
            </a:avLst>
          </a:prstGeom>
          <a:solidFill>
            <a:srgbClr val="FFB39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4363" y="2467808"/>
            <a:ext cx="206097" cy="20609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258395" y="2952631"/>
            <a:ext cx="248888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Problem-Solving Mastery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258395" y="3298627"/>
            <a:ext cx="4113490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Gained practical experience implementing search algorithms (BFS, DFS, A*) and CSP techniques.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9677162" y="2189202"/>
            <a:ext cx="4418767" cy="1750695"/>
          </a:xfrm>
          <a:prstGeom prst="roundRect">
            <a:avLst>
              <a:gd name="adj" fmla="val 1309"/>
            </a:avLst>
          </a:prstGeom>
          <a:solidFill>
            <a:srgbClr val="4D1529"/>
          </a:solidFill>
          <a:ln/>
        </p:spPr>
      </p:sp>
      <p:sp>
        <p:nvSpPr>
          <p:cNvPr id="16" name="Shape 12"/>
          <p:cNvSpPr/>
          <p:nvPr/>
        </p:nvSpPr>
        <p:spPr>
          <a:xfrm>
            <a:off x="9829800" y="2341840"/>
            <a:ext cx="458152" cy="458153"/>
          </a:xfrm>
          <a:prstGeom prst="roundRect">
            <a:avLst>
              <a:gd name="adj" fmla="val 19956446"/>
            </a:avLst>
          </a:prstGeom>
          <a:solidFill>
            <a:srgbClr val="FFB393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5768" y="2467808"/>
            <a:ext cx="206097" cy="20609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29800" y="2952631"/>
            <a:ext cx="2447330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Adversarial Search Skills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9829800" y="3298627"/>
            <a:ext cx="4113490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Successfully applied Minimax and Alpha-Beta Pruning to develop functional game AIs.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534472" y="4168973"/>
            <a:ext cx="4072652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                               </a:t>
            </a:r>
            <a:endParaRPr lang="en-US" sz="3200" dirty="0"/>
          </a:p>
        </p:txBody>
      </p:sp>
      <p:sp>
        <p:nvSpPr>
          <p:cNvPr id="21" name="Text 16"/>
          <p:cNvSpPr/>
          <p:nvPr/>
        </p:nvSpPr>
        <p:spPr>
          <a:xfrm>
            <a:off x="534472" y="4907161"/>
            <a:ext cx="1356145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534472" y="5380553"/>
            <a:ext cx="4072652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                                    </a:t>
            </a:r>
            <a:endParaRPr lang="en-US" sz="3200" dirty="0"/>
          </a:p>
        </p:txBody>
      </p:sp>
      <p:sp>
        <p:nvSpPr>
          <p:cNvPr id="23" name="Text 18"/>
          <p:cNvSpPr/>
          <p:nvPr/>
        </p:nvSpPr>
        <p:spPr>
          <a:xfrm>
            <a:off x="534472" y="6118741"/>
            <a:ext cx="1356145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534472" y="6534864"/>
            <a:ext cx="1356145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534472" y="7008257"/>
            <a:ext cx="467963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                                                                                      Thank You! 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534472" y="7491770"/>
            <a:ext cx="1356145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                   Thank you for joining this AI journey! I hope you enjoyed exploring the fascinating world of artificial intelligence with me. 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🌸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1045845"/>
            <a:ext cx="1324832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2142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Theory Part: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691039" y="1657707"/>
            <a:ext cx="9867067" cy="908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150"/>
              </a:lnSpc>
              <a:buNone/>
            </a:pPr>
            <a:r>
              <a:rPr lang="en-US" sz="57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Foundational Concepts of AI</a:t>
            </a:r>
            <a:endParaRPr lang="en-US" sz="5700" dirty="0"/>
          </a:p>
        </p:txBody>
      </p:sp>
      <p:sp>
        <p:nvSpPr>
          <p:cNvPr id="4" name="Shape 2"/>
          <p:cNvSpPr/>
          <p:nvPr/>
        </p:nvSpPr>
        <p:spPr>
          <a:xfrm>
            <a:off x="691039" y="2862024"/>
            <a:ext cx="4284464" cy="2150983"/>
          </a:xfrm>
          <a:prstGeom prst="roundRect">
            <a:avLst>
              <a:gd name="adj" fmla="val 510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68179" y="2862024"/>
            <a:ext cx="91440" cy="2150983"/>
          </a:xfrm>
          <a:prstGeom prst="roundRect">
            <a:avLst>
              <a:gd name="adj" fmla="val 32393"/>
            </a:avLst>
          </a:prstGeom>
          <a:solidFill>
            <a:srgbClr val="FFB393"/>
          </a:solidFill>
          <a:ln/>
        </p:spPr>
      </p:sp>
      <p:sp>
        <p:nvSpPr>
          <p:cNvPr id="6" name="Text 4"/>
          <p:cNvSpPr/>
          <p:nvPr/>
        </p:nvSpPr>
        <p:spPr>
          <a:xfrm>
            <a:off x="979884" y="3082290"/>
            <a:ext cx="263282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What is AI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979884" y="3529727"/>
            <a:ext cx="3775353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study of agents that perceive their environment and take actions that maximize their chance of successfully achieving their goals.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172908" y="2862024"/>
            <a:ext cx="4284464" cy="2150983"/>
          </a:xfrm>
          <a:prstGeom prst="roundRect">
            <a:avLst>
              <a:gd name="adj" fmla="val 510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50048" y="2862024"/>
            <a:ext cx="91440" cy="2150983"/>
          </a:xfrm>
          <a:prstGeom prst="roundRect">
            <a:avLst>
              <a:gd name="adj" fmla="val 32393"/>
            </a:avLst>
          </a:prstGeom>
          <a:solidFill>
            <a:srgbClr val="FFB393"/>
          </a:solidFill>
          <a:ln/>
        </p:spPr>
      </p:sp>
      <p:sp>
        <p:nvSpPr>
          <p:cNvPr id="10" name="Text 8"/>
          <p:cNvSpPr/>
          <p:nvPr/>
        </p:nvSpPr>
        <p:spPr>
          <a:xfrm>
            <a:off x="5461754" y="3082290"/>
            <a:ext cx="263282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Goals of AI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461754" y="3529727"/>
            <a:ext cx="3775353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 make computers think like humans, act like humans, think rationally, and act rationally.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54778" y="2862024"/>
            <a:ext cx="4284464" cy="2150983"/>
          </a:xfrm>
          <a:prstGeom prst="roundRect">
            <a:avLst>
              <a:gd name="adj" fmla="val 510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31918" y="2862024"/>
            <a:ext cx="91440" cy="2150983"/>
          </a:xfrm>
          <a:prstGeom prst="roundRect">
            <a:avLst>
              <a:gd name="adj" fmla="val 32393"/>
            </a:avLst>
          </a:prstGeom>
          <a:solidFill>
            <a:srgbClr val="FFB393"/>
          </a:solidFill>
          <a:ln/>
        </p:spPr>
      </p:sp>
      <p:sp>
        <p:nvSpPr>
          <p:cNvPr id="14" name="Text 12"/>
          <p:cNvSpPr/>
          <p:nvPr/>
        </p:nvSpPr>
        <p:spPr>
          <a:xfrm>
            <a:off x="9943624" y="3082290"/>
            <a:ext cx="263282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Applications of AI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943624" y="3529727"/>
            <a:ext cx="3775353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Includes areas like robotics, natural language processing, expert systems, and machine learning.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91039" y="5210413"/>
            <a:ext cx="4284464" cy="2150983"/>
          </a:xfrm>
          <a:prstGeom prst="roundRect">
            <a:avLst>
              <a:gd name="adj" fmla="val 510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68179" y="5210413"/>
            <a:ext cx="91440" cy="2150983"/>
          </a:xfrm>
          <a:prstGeom prst="roundRect">
            <a:avLst>
              <a:gd name="adj" fmla="val 32393"/>
            </a:avLst>
          </a:prstGeom>
          <a:solidFill>
            <a:srgbClr val="FFB393"/>
          </a:solidFill>
          <a:ln/>
        </p:spPr>
      </p:sp>
      <p:sp>
        <p:nvSpPr>
          <p:cNvPr id="18" name="Text 16"/>
          <p:cNvSpPr/>
          <p:nvPr/>
        </p:nvSpPr>
        <p:spPr>
          <a:xfrm>
            <a:off x="979884" y="5430679"/>
            <a:ext cx="263282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Approaches of AI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979884" y="5878116"/>
            <a:ext cx="3775353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Focuses on symbolic reasoning, connectionism (neural networks), and statistical methods.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5172908" y="5210413"/>
            <a:ext cx="4284464" cy="2150983"/>
          </a:xfrm>
          <a:prstGeom prst="roundRect">
            <a:avLst>
              <a:gd name="adj" fmla="val 510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50048" y="5210413"/>
            <a:ext cx="91440" cy="2150983"/>
          </a:xfrm>
          <a:prstGeom prst="roundRect">
            <a:avLst>
              <a:gd name="adj" fmla="val 32393"/>
            </a:avLst>
          </a:prstGeom>
          <a:solidFill>
            <a:srgbClr val="FFB393"/>
          </a:solidFill>
          <a:ln/>
        </p:spPr>
      </p:sp>
      <p:sp>
        <p:nvSpPr>
          <p:cNvPr id="22" name="Text 20"/>
          <p:cNvSpPr/>
          <p:nvPr/>
        </p:nvSpPr>
        <p:spPr>
          <a:xfrm>
            <a:off x="5461754" y="5430679"/>
            <a:ext cx="263282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Turing Test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5461754" y="5878116"/>
            <a:ext cx="3775353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test of a machine's ability to exhibit intelligent behavior equivalent to, or indistinguishable from, that of a human.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25505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Turing Test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28970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test of a machine's ability to exhibit intelligent behavior equivalent to, or indistinguishable from, that of a human.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0763" y="307062"/>
            <a:ext cx="4876800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Agents and Learning Components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0763" y="958215"/>
            <a:ext cx="193333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Agents and their types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390763" y="1307187"/>
            <a:ext cx="251222" cy="251222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5" name="Text 3"/>
          <p:cNvSpPr/>
          <p:nvPr/>
        </p:nvSpPr>
        <p:spPr>
          <a:xfrm>
            <a:off x="753547" y="1345525"/>
            <a:ext cx="14887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Simple Reflex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53547" y="1643063"/>
            <a:ext cx="642544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Acts only on the basis of the current percept.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390763" y="2044898"/>
            <a:ext cx="251222" cy="251222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8" name="Text 6"/>
          <p:cNvSpPr/>
          <p:nvPr/>
        </p:nvSpPr>
        <p:spPr>
          <a:xfrm>
            <a:off x="753547" y="2083237"/>
            <a:ext cx="14887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Model-based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3547" y="2380774"/>
            <a:ext cx="642544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Maintains an internal state to track unobserved aspects of the current state.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390763" y="2782610"/>
            <a:ext cx="251222" cy="251222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1" name="Text 9"/>
          <p:cNvSpPr/>
          <p:nvPr/>
        </p:nvSpPr>
        <p:spPr>
          <a:xfrm>
            <a:off x="753547" y="2820948"/>
            <a:ext cx="14887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Goal-based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753547" y="3118485"/>
            <a:ext cx="642544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Uses goal information to decide which actions to take.</a:t>
            </a:r>
            <a:endParaRPr lang="en-US" sz="850" dirty="0"/>
          </a:p>
        </p:txBody>
      </p:sp>
      <p:sp>
        <p:nvSpPr>
          <p:cNvPr id="13" name="Shape 11"/>
          <p:cNvSpPr/>
          <p:nvPr/>
        </p:nvSpPr>
        <p:spPr>
          <a:xfrm>
            <a:off x="390763" y="3520321"/>
            <a:ext cx="251222" cy="251222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4" name="Text 12"/>
          <p:cNvSpPr/>
          <p:nvPr/>
        </p:nvSpPr>
        <p:spPr>
          <a:xfrm>
            <a:off x="753547" y="3558659"/>
            <a:ext cx="14887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Utility-based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53547" y="3856196"/>
            <a:ext cx="642544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Chooses actions that maximize the expected utility.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390763" y="4258032"/>
            <a:ext cx="251222" cy="251222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7" name="Text 15"/>
          <p:cNvSpPr/>
          <p:nvPr/>
        </p:nvSpPr>
        <p:spPr>
          <a:xfrm>
            <a:off x="753547" y="4296370"/>
            <a:ext cx="14887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Learning agent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753547" y="4593908"/>
            <a:ext cx="642544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Can learn from its experiences and improve its performance.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7459027" y="958215"/>
            <a:ext cx="2815352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Components of a Learning Agent</a:t>
            </a:r>
            <a:endParaRPr lang="en-US" sz="14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7803" y="1307187"/>
            <a:ext cx="5430560" cy="5430560"/>
          </a:xfrm>
          <a:prstGeom prst="rect">
            <a:avLst/>
          </a:prstGeom>
        </p:spPr>
      </p:pic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6567" y="2383750"/>
            <a:ext cx="167045" cy="167045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7459027" y="6905149"/>
            <a:ext cx="223242" cy="223242"/>
          </a:xfrm>
          <a:prstGeom prst="roundRect">
            <a:avLst>
              <a:gd name="adj" fmla="val 7503"/>
            </a:avLst>
          </a:prstGeom>
          <a:solidFill>
            <a:srgbClr val="4D1529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175" y="6942237"/>
            <a:ext cx="148828" cy="148828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793831" y="6929557"/>
            <a:ext cx="14887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Critic</a:t>
            </a:r>
            <a:endParaRPr lang="en-US" sz="1150" dirty="0"/>
          </a:p>
        </p:txBody>
      </p:sp>
      <p:sp>
        <p:nvSpPr>
          <p:cNvPr id="25" name="Text 20"/>
          <p:cNvSpPr/>
          <p:nvPr/>
        </p:nvSpPr>
        <p:spPr>
          <a:xfrm>
            <a:off x="7793831" y="7227094"/>
            <a:ext cx="645342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Tells the learning element how well the agent is doing.</a:t>
            </a:r>
            <a:endParaRPr lang="en-US" sz="850" dirty="0"/>
          </a:p>
        </p:txBody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803" y="1307187"/>
            <a:ext cx="5430560" cy="5430560"/>
          </a:xfrm>
          <a:prstGeom prst="rect">
            <a:avLst/>
          </a:prstGeom>
        </p:spPr>
      </p:pic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24517" y="2845951"/>
            <a:ext cx="167045" cy="167045"/>
          </a:xfrm>
          <a:prstGeom prst="rect">
            <a:avLst/>
          </a:prstGeom>
        </p:spPr>
      </p:pic>
      <p:sp>
        <p:nvSpPr>
          <p:cNvPr id="28" name="Shape 21"/>
          <p:cNvSpPr/>
          <p:nvPr/>
        </p:nvSpPr>
        <p:spPr>
          <a:xfrm>
            <a:off x="7459027" y="7573089"/>
            <a:ext cx="223242" cy="223242"/>
          </a:xfrm>
          <a:prstGeom prst="roundRect">
            <a:avLst>
              <a:gd name="adj" fmla="val 7503"/>
            </a:avLst>
          </a:prstGeom>
          <a:solidFill>
            <a:srgbClr val="4D1529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6175" y="7610177"/>
            <a:ext cx="148828" cy="148828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7793831" y="7597497"/>
            <a:ext cx="14887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Learning Element</a:t>
            </a:r>
            <a:endParaRPr lang="en-US" sz="1150" dirty="0"/>
          </a:p>
        </p:txBody>
      </p:sp>
      <p:sp>
        <p:nvSpPr>
          <p:cNvPr id="31" name="Text 23"/>
          <p:cNvSpPr/>
          <p:nvPr/>
        </p:nvSpPr>
        <p:spPr>
          <a:xfrm>
            <a:off x="7793831" y="7895034"/>
            <a:ext cx="645342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Responsible for making improvements.</a:t>
            </a:r>
            <a:endParaRPr lang="en-US" sz="850" dirty="0"/>
          </a:p>
        </p:txBody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7803" y="1307187"/>
            <a:ext cx="5430560" cy="5430560"/>
          </a:xfrm>
          <a:prstGeom prst="rect">
            <a:avLst/>
          </a:prstGeom>
        </p:spPr>
      </p:pic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62316" y="5493901"/>
            <a:ext cx="167045" cy="167045"/>
          </a:xfrm>
          <a:prstGeom prst="rect">
            <a:avLst/>
          </a:prstGeom>
        </p:spPr>
      </p:pic>
      <p:sp>
        <p:nvSpPr>
          <p:cNvPr id="34" name="Shape 24"/>
          <p:cNvSpPr/>
          <p:nvPr/>
        </p:nvSpPr>
        <p:spPr>
          <a:xfrm>
            <a:off x="7459027" y="8241030"/>
            <a:ext cx="223242" cy="223242"/>
          </a:xfrm>
          <a:prstGeom prst="roundRect">
            <a:avLst>
              <a:gd name="adj" fmla="val 7503"/>
            </a:avLst>
          </a:prstGeom>
          <a:solidFill>
            <a:srgbClr val="4D1529"/>
          </a:solidFill>
          <a:ln/>
        </p:spPr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96175" y="8278118"/>
            <a:ext cx="148828" cy="148828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7793831" y="8265438"/>
            <a:ext cx="1566505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Performance Element</a:t>
            </a:r>
            <a:endParaRPr lang="en-US" sz="1150" dirty="0"/>
          </a:p>
        </p:txBody>
      </p:sp>
      <p:sp>
        <p:nvSpPr>
          <p:cNvPr id="37" name="Text 26"/>
          <p:cNvSpPr/>
          <p:nvPr/>
        </p:nvSpPr>
        <p:spPr>
          <a:xfrm>
            <a:off x="7793831" y="8562975"/>
            <a:ext cx="645342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Selects external actions.</a:t>
            </a:r>
            <a:endParaRPr lang="en-US" sz="850" dirty="0"/>
          </a:p>
        </p:txBody>
      </p:sp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37803" y="1307187"/>
            <a:ext cx="5430560" cy="5430560"/>
          </a:xfrm>
          <a:prstGeom prst="rect">
            <a:avLst/>
          </a:prstGeom>
        </p:spPr>
      </p:pic>
      <p:pic>
        <p:nvPicPr>
          <p:cNvPr id="39" name="Image 10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14366" y="5031700"/>
            <a:ext cx="167045" cy="167045"/>
          </a:xfrm>
          <a:prstGeom prst="rect">
            <a:avLst/>
          </a:prstGeom>
        </p:spPr>
      </p:pic>
      <p:sp>
        <p:nvSpPr>
          <p:cNvPr id="40" name="Shape 27"/>
          <p:cNvSpPr/>
          <p:nvPr/>
        </p:nvSpPr>
        <p:spPr>
          <a:xfrm>
            <a:off x="7459027" y="8908971"/>
            <a:ext cx="223242" cy="223242"/>
          </a:xfrm>
          <a:prstGeom prst="roundRect">
            <a:avLst>
              <a:gd name="adj" fmla="val 7503"/>
            </a:avLst>
          </a:prstGeom>
          <a:solidFill>
            <a:srgbClr val="4D1529"/>
          </a:solidFill>
          <a:ln/>
        </p:spPr>
      </p:sp>
      <p:pic>
        <p:nvPicPr>
          <p:cNvPr id="41" name="Image 11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96175" y="8946059"/>
            <a:ext cx="148828" cy="148828"/>
          </a:xfrm>
          <a:prstGeom prst="rect">
            <a:avLst/>
          </a:prstGeom>
        </p:spPr>
      </p:pic>
      <p:sp>
        <p:nvSpPr>
          <p:cNvPr id="42" name="Text 28"/>
          <p:cNvSpPr/>
          <p:nvPr/>
        </p:nvSpPr>
        <p:spPr>
          <a:xfrm>
            <a:off x="7793831" y="8933378"/>
            <a:ext cx="14887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Generator</a:t>
            </a:r>
            <a:endParaRPr lang="en-US" sz="1150" dirty="0"/>
          </a:p>
        </p:txBody>
      </p:sp>
      <p:sp>
        <p:nvSpPr>
          <p:cNvPr id="43" name="Text 29"/>
          <p:cNvSpPr/>
          <p:nvPr/>
        </p:nvSpPr>
        <p:spPr>
          <a:xfrm>
            <a:off x="7793831" y="9230916"/>
            <a:ext cx="645342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Suggests actions that will lead to new, informative experiences.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332" y="441841"/>
            <a:ext cx="7269361" cy="5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Environment Types and Rationality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562332" y="1539716"/>
            <a:ext cx="4394835" cy="1720572"/>
          </a:xfrm>
          <a:prstGeom prst="roundRect">
            <a:avLst>
              <a:gd name="adj" fmla="val 6377"/>
            </a:avLst>
          </a:prstGeom>
          <a:solidFill>
            <a:srgbClr val="5C2438"/>
          </a:solidFill>
          <a:ln/>
        </p:spPr>
      </p:sp>
      <p:sp>
        <p:nvSpPr>
          <p:cNvPr id="4" name="Shape 2"/>
          <p:cNvSpPr/>
          <p:nvPr/>
        </p:nvSpPr>
        <p:spPr>
          <a:xfrm>
            <a:off x="562332" y="1516856"/>
            <a:ext cx="4394835" cy="91440"/>
          </a:xfrm>
          <a:prstGeom prst="roundRect">
            <a:avLst>
              <a:gd name="adj" fmla="val 26358"/>
            </a:avLst>
          </a:prstGeom>
          <a:solidFill>
            <a:srgbClr val="FFB393"/>
          </a:solidFill>
          <a:ln/>
        </p:spPr>
      </p:sp>
      <p:sp>
        <p:nvSpPr>
          <p:cNvPr id="5" name="Shape 3"/>
          <p:cNvSpPr/>
          <p:nvPr/>
        </p:nvSpPr>
        <p:spPr>
          <a:xfrm>
            <a:off x="2518767" y="1298734"/>
            <a:ext cx="481965" cy="481965"/>
          </a:xfrm>
          <a:prstGeom prst="roundRect">
            <a:avLst>
              <a:gd name="adj" fmla="val 189723"/>
            </a:avLst>
          </a:prstGeom>
          <a:solidFill>
            <a:srgbClr val="FFB39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63309" y="1443276"/>
            <a:ext cx="192762" cy="1927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5808" y="1941314"/>
            <a:ext cx="266973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Fully/Partially Observable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5808" y="2305288"/>
            <a:ext cx="402788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Can the agent sense the complete state of the environment?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117783" y="1539716"/>
            <a:ext cx="4394835" cy="1720572"/>
          </a:xfrm>
          <a:prstGeom prst="roundRect">
            <a:avLst>
              <a:gd name="adj" fmla="val 6377"/>
            </a:avLst>
          </a:prstGeom>
          <a:solidFill>
            <a:srgbClr val="5C2438"/>
          </a:solidFill>
          <a:ln/>
        </p:spPr>
      </p:sp>
      <p:sp>
        <p:nvSpPr>
          <p:cNvPr id="10" name="Shape 7"/>
          <p:cNvSpPr/>
          <p:nvPr/>
        </p:nvSpPr>
        <p:spPr>
          <a:xfrm>
            <a:off x="5117783" y="1516856"/>
            <a:ext cx="4394835" cy="91440"/>
          </a:xfrm>
          <a:prstGeom prst="roundRect">
            <a:avLst>
              <a:gd name="adj" fmla="val 26358"/>
            </a:avLst>
          </a:prstGeom>
          <a:solidFill>
            <a:srgbClr val="FFB393"/>
          </a:solidFill>
          <a:ln/>
        </p:spPr>
      </p:sp>
      <p:sp>
        <p:nvSpPr>
          <p:cNvPr id="11" name="Shape 8"/>
          <p:cNvSpPr/>
          <p:nvPr/>
        </p:nvSpPr>
        <p:spPr>
          <a:xfrm>
            <a:off x="7074218" y="1298734"/>
            <a:ext cx="481965" cy="481965"/>
          </a:xfrm>
          <a:prstGeom prst="roundRect">
            <a:avLst>
              <a:gd name="adj" fmla="val 189723"/>
            </a:avLst>
          </a:prstGeom>
          <a:solidFill>
            <a:srgbClr val="FFB39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8759" y="1443276"/>
            <a:ext cx="192762" cy="1927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01258" y="1941314"/>
            <a:ext cx="260889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Deterministic/Stochastic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5301258" y="2305288"/>
            <a:ext cx="402788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Is the next state completely determined by the current state and the agent's action?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9673233" y="1539716"/>
            <a:ext cx="4394835" cy="1720572"/>
          </a:xfrm>
          <a:prstGeom prst="roundRect">
            <a:avLst>
              <a:gd name="adj" fmla="val 6377"/>
            </a:avLst>
          </a:prstGeom>
          <a:solidFill>
            <a:srgbClr val="5C2438"/>
          </a:solidFill>
          <a:ln/>
        </p:spPr>
      </p:sp>
      <p:sp>
        <p:nvSpPr>
          <p:cNvPr id="16" name="Shape 12"/>
          <p:cNvSpPr/>
          <p:nvPr/>
        </p:nvSpPr>
        <p:spPr>
          <a:xfrm>
            <a:off x="9673233" y="1516856"/>
            <a:ext cx="4394835" cy="91440"/>
          </a:xfrm>
          <a:prstGeom prst="roundRect">
            <a:avLst>
              <a:gd name="adj" fmla="val 26358"/>
            </a:avLst>
          </a:prstGeom>
          <a:solidFill>
            <a:srgbClr val="FFB393"/>
          </a:solidFill>
          <a:ln/>
        </p:spPr>
      </p:sp>
      <p:sp>
        <p:nvSpPr>
          <p:cNvPr id="17" name="Shape 13"/>
          <p:cNvSpPr/>
          <p:nvPr/>
        </p:nvSpPr>
        <p:spPr>
          <a:xfrm>
            <a:off x="11629668" y="1298734"/>
            <a:ext cx="481965" cy="481965"/>
          </a:xfrm>
          <a:prstGeom prst="roundRect">
            <a:avLst>
              <a:gd name="adj" fmla="val 189723"/>
            </a:avLst>
          </a:prstGeom>
          <a:solidFill>
            <a:srgbClr val="FFB393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74210" y="1443276"/>
            <a:ext cx="192762" cy="1927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56708" y="1941314"/>
            <a:ext cx="2142292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Episodic/Sequential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9856708" y="2305288"/>
            <a:ext cx="40278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Are the agent's actions divided into atomic episodes, or do current decisions affect future ones?</a:t>
            </a:r>
            <a:endParaRPr lang="en-US" sz="1250" dirty="0"/>
          </a:p>
        </p:txBody>
      </p:sp>
      <p:sp>
        <p:nvSpPr>
          <p:cNvPr id="21" name="Shape 16"/>
          <p:cNvSpPr/>
          <p:nvPr/>
        </p:nvSpPr>
        <p:spPr>
          <a:xfrm>
            <a:off x="562332" y="3661886"/>
            <a:ext cx="4394835" cy="1463397"/>
          </a:xfrm>
          <a:prstGeom prst="roundRect">
            <a:avLst>
              <a:gd name="adj" fmla="val 7498"/>
            </a:avLst>
          </a:prstGeom>
          <a:solidFill>
            <a:srgbClr val="5C2438"/>
          </a:solidFill>
          <a:ln/>
        </p:spPr>
      </p:sp>
      <p:sp>
        <p:nvSpPr>
          <p:cNvPr id="22" name="Shape 17"/>
          <p:cNvSpPr/>
          <p:nvPr/>
        </p:nvSpPr>
        <p:spPr>
          <a:xfrm>
            <a:off x="562332" y="3639026"/>
            <a:ext cx="4394835" cy="91440"/>
          </a:xfrm>
          <a:prstGeom prst="roundRect">
            <a:avLst>
              <a:gd name="adj" fmla="val 26358"/>
            </a:avLst>
          </a:prstGeom>
          <a:solidFill>
            <a:srgbClr val="FFB393"/>
          </a:solidFill>
          <a:ln/>
        </p:spPr>
      </p:sp>
      <p:sp>
        <p:nvSpPr>
          <p:cNvPr id="23" name="Shape 18"/>
          <p:cNvSpPr/>
          <p:nvPr/>
        </p:nvSpPr>
        <p:spPr>
          <a:xfrm>
            <a:off x="2518767" y="3420904"/>
            <a:ext cx="481965" cy="481965"/>
          </a:xfrm>
          <a:prstGeom prst="roundRect">
            <a:avLst>
              <a:gd name="adj" fmla="val 189723"/>
            </a:avLst>
          </a:prstGeom>
          <a:solidFill>
            <a:srgbClr val="FFB393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3309" y="3565446"/>
            <a:ext cx="192762" cy="1927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45808" y="4063484"/>
            <a:ext cx="2142292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Single/Multi-Agent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745808" y="4427458"/>
            <a:ext cx="402788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Is there only one agent or are there multiple agents interacting?</a:t>
            </a:r>
            <a:endParaRPr lang="en-US" sz="1250" dirty="0"/>
          </a:p>
        </p:txBody>
      </p:sp>
      <p:sp>
        <p:nvSpPr>
          <p:cNvPr id="27" name="Shape 21"/>
          <p:cNvSpPr/>
          <p:nvPr/>
        </p:nvSpPr>
        <p:spPr>
          <a:xfrm>
            <a:off x="5117783" y="3661886"/>
            <a:ext cx="4394835" cy="1463397"/>
          </a:xfrm>
          <a:prstGeom prst="roundRect">
            <a:avLst>
              <a:gd name="adj" fmla="val 7498"/>
            </a:avLst>
          </a:prstGeom>
          <a:solidFill>
            <a:srgbClr val="5C2438"/>
          </a:solidFill>
          <a:ln/>
        </p:spPr>
      </p:sp>
      <p:sp>
        <p:nvSpPr>
          <p:cNvPr id="28" name="Shape 22"/>
          <p:cNvSpPr/>
          <p:nvPr/>
        </p:nvSpPr>
        <p:spPr>
          <a:xfrm>
            <a:off x="5117783" y="3639026"/>
            <a:ext cx="4394835" cy="91440"/>
          </a:xfrm>
          <a:prstGeom prst="roundRect">
            <a:avLst>
              <a:gd name="adj" fmla="val 26358"/>
            </a:avLst>
          </a:prstGeom>
          <a:solidFill>
            <a:srgbClr val="FFB393"/>
          </a:solidFill>
          <a:ln/>
        </p:spPr>
      </p:sp>
      <p:sp>
        <p:nvSpPr>
          <p:cNvPr id="29" name="Shape 23"/>
          <p:cNvSpPr/>
          <p:nvPr/>
        </p:nvSpPr>
        <p:spPr>
          <a:xfrm>
            <a:off x="7074218" y="3420904"/>
            <a:ext cx="481965" cy="481965"/>
          </a:xfrm>
          <a:prstGeom prst="roundRect">
            <a:avLst>
              <a:gd name="adj" fmla="val 189723"/>
            </a:avLst>
          </a:prstGeom>
          <a:solidFill>
            <a:srgbClr val="FFB393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18759" y="3565446"/>
            <a:ext cx="192762" cy="19276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301258" y="4063484"/>
            <a:ext cx="2142292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Static/Dynamic</a:t>
            </a:r>
            <a:endParaRPr lang="en-US" sz="1650" dirty="0"/>
          </a:p>
        </p:txBody>
      </p:sp>
      <p:sp>
        <p:nvSpPr>
          <p:cNvPr id="32" name="Text 25"/>
          <p:cNvSpPr/>
          <p:nvPr/>
        </p:nvSpPr>
        <p:spPr>
          <a:xfrm>
            <a:off x="5301258" y="4427458"/>
            <a:ext cx="402788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Does the environment change while the agent is deliberating?</a:t>
            </a:r>
            <a:endParaRPr lang="en-US" sz="1250" dirty="0"/>
          </a:p>
        </p:txBody>
      </p:sp>
      <p:sp>
        <p:nvSpPr>
          <p:cNvPr id="33" name="Shape 26"/>
          <p:cNvSpPr/>
          <p:nvPr/>
        </p:nvSpPr>
        <p:spPr>
          <a:xfrm>
            <a:off x="9673233" y="3661886"/>
            <a:ext cx="4394835" cy="1463397"/>
          </a:xfrm>
          <a:prstGeom prst="roundRect">
            <a:avLst>
              <a:gd name="adj" fmla="val 7498"/>
            </a:avLst>
          </a:prstGeom>
          <a:solidFill>
            <a:srgbClr val="5C2438"/>
          </a:solidFill>
          <a:ln/>
        </p:spPr>
      </p:sp>
      <p:sp>
        <p:nvSpPr>
          <p:cNvPr id="34" name="Shape 27"/>
          <p:cNvSpPr/>
          <p:nvPr/>
        </p:nvSpPr>
        <p:spPr>
          <a:xfrm>
            <a:off x="9673233" y="3639026"/>
            <a:ext cx="4394835" cy="91440"/>
          </a:xfrm>
          <a:prstGeom prst="roundRect">
            <a:avLst>
              <a:gd name="adj" fmla="val 26358"/>
            </a:avLst>
          </a:prstGeom>
          <a:solidFill>
            <a:srgbClr val="FFB393"/>
          </a:solidFill>
          <a:ln/>
        </p:spPr>
      </p:sp>
      <p:sp>
        <p:nvSpPr>
          <p:cNvPr id="35" name="Shape 28"/>
          <p:cNvSpPr/>
          <p:nvPr/>
        </p:nvSpPr>
        <p:spPr>
          <a:xfrm>
            <a:off x="11629668" y="3420904"/>
            <a:ext cx="481965" cy="481965"/>
          </a:xfrm>
          <a:prstGeom prst="roundRect">
            <a:avLst>
              <a:gd name="adj" fmla="val 189723"/>
            </a:avLst>
          </a:prstGeom>
          <a:solidFill>
            <a:srgbClr val="FFB393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74210" y="3565446"/>
            <a:ext cx="192762" cy="192762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9856708" y="4063484"/>
            <a:ext cx="2148364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Discrete/Continuous</a:t>
            </a:r>
            <a:endParaRPr lang="en-US" sz="1650" dirty="0"/>
          </a:p>
        </p:txBody>
      </p:sp>
      <p:sp>
        <p:nvSpPr>
          <p:cNvPr id="38" name="Text 30"/>
          <p:cNvSpPr/>
          <p:nvPr/>
        </p:nvSpPr>
        <p:spPr>
          <a:xfrm>
            <a:off x="9856708" y="4427458"/>
            <a:ext cx="402788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Are the states and actions finite and distinct, or do they exist on a range?</a:t>
            </a:r>
            <a:endParaRPr lang="en-US" sz="1250" dirty="0"/>
          </a:p>
        </p:txBody>
      </p:sp>
      <p:sp>
        <p:nvSpPr>
          <p:cNvPr id="39" name="Shape 31"/>
          <p:cNvSpPr/>
          <p:nvPr/>
        </p:nvSpPr>
        <p:spPr>
          <a:xfrm>
            <a:off x="562332" y="5526881"/>
            <a:ext cx="13505736" cy="1206222"/>
          </a:xfrm>
          <a:prstGeom prst="roundRect">
            <a:avLst>
              <a:gd name="adj" fmla="val 9097"/>
            </a:avLst>
          </a:prstGeom>
          <a:solidFill>
            <a:srgbClr val="5C2438"/>
          </a:solidFill>
          <a:ln/>
        </p:spPr>
      </p:sp>
      <p:sp>
        <p:nvSpPr>
          <p:cNvPr id="40" name="Shape 32"/>
          <p:cNvSpPr/>
          <p:nvPr/>
        </p:nvSpPr>
        <p:spPr>
          <a:xfrm>
            <a:off x="562332" y="5504021"/>
            <a:ext cx="13505736" cy="91440"/>
          </a:xfrm>
          <a:prstGeom prst="roundRect">
            <a:avLst>
              <a:gd name="adj" fmla="val 26358"/>
            </a:avLst>
          </a:prstGeom>
          <a:solidFill>
            <a:srgbClr val="FFB393"/>
          </a:solidFill>
          <a:ln/>
        </p:spPr>
      </p:sp>
      <p:sp>
        <p:nvSpPr>
          <p:cNvPr id="41" name="Shape 33"/>
          <p:cNvSpPr/>
          <p:nvPr/>
        </p:nvSpPr>
        <p:spPr>
          <a:xfrm>
            <a:off x="7074218" y="5285899"/>
            <a:ext cx="481965" cy="481965"/>
          </a:xfrm>
          <a:prstGeom prst="roundRect">
            <a:avLst>
              <a:gd name="adj" fmla="val 189723"/>
            </a:avLst>
          </a:prstGeom>
          <a:solidFill>
            <a:srgbClr val="FFB393"/>
          </a:solidFill>
          <a:ln/>
        </p:spPr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8759" y="5430441"/>
            <a:ext cx="192762" cy="192762"/>
          </a:xfrm>
          <a:prstGeom prst="rect">
            <a:avLst/>
          </a:prstGeom>
        </p:spPr>
      </p:pic>
      <p:sp>
        <p:nvSpPr>
          <p:cNvPr id="43" name="Text 34"/>
          <p:cNvSpPr/>
          <p:nvPr/>
        </p:nvSpPr>
        <p:spPr>
          <a:xfrm>
            <a:off x="745808" y="5928479"/>
            <a:ext cx="2142292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Known/Unknown</a:t>
            </a:r>
            <a:endParaRPr lang="en-US" sz="1650" dirty="0"/>
          </a:p>
        </p:txBody>
      </p:sp>
      <p:sp>
        <p:nvSpPr>
          <p:cNvPr id="44" name="Text 35"/>
          <p:cNvSpPr/>
          <p:nvPr/>
        </p:nvSpPr>
        <p:spPr>
          <a:xfrm>
            <a:off x="745808" y="6292453"/>
            <a:ext cx="1313878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Does the agent know the rules of the environment?</a:t>
            </a:r>
            <a:endParaRPr lang="en-US" sz="1250" dirty="0"/>
          </a:p>
        </p:txBody>
      </p:sp>
      <p:sp>
        <p:nvSpPr>
          <p:cNvPr id="45" name="Text 36"/>
          <p:cNvSpPr/>
          <p:nvPr/>
        </p:nvSpPr>
        <p:spPr>
          <a:xfrm>
            <a:off x="803315" y="7094577"/>
            <a:ext cx="1326475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Concept of Rationality: A rational agent is one that does the right thing—every action it takes is expected to maximize its performance measure, given the evidence provided by the percept sequence and whatever built-in knowledge the agent has.</a:t>
            </a:r>
            <a:endParaRPr lang="en-US" sz="1250" dirty="0"/>
          </a:p>
        </p:txBody>
      </p:sp>
      <p:sp>
        <p:nvSpPr>
          <p:cNvPr id="46" name="Shape 37"/>
          <p:cNvSpPr/>
          <p:nvPr/>
        </p:nvSpPr>
        <p:spPr>
          <a:xfrm>
            <a:off x="562332" y="6913840"/>
            <a:ext cx="22860" cy="875824"/>
          </a:xfrm>
          <a:prstGeom prst="rect">
            <a:avLst/>
          </a:prstGeom>
          <a:solidFill>
            <a:srgbClr val="FFB393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71" y="294323"/>
            <a:ext cx="611636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Uninformed and Informed Search Strategies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4571" y="865227"/>
            <a:ext cx="1388125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Search algorithms are fundamental to problem-solving in AI, exploring the state space to find a path from the initial state to a goal state.</a:t>
            </a:r>
            <a:endParaRPr lang="en-US" sz="800" dirty="0"/>
          </a:p>
        </p:txBody>
      </p:sp>
      <p:sp>
        <p:nvSpPr>
          <p:cNvPr id="4" name="Shape 2"/>
          <p:cNvSpPr/>
          <p:nvPr/>
        </p:nvSpPr>
        <p:spPr>
          <a:xfrm>
            <a:off x="374571" y="1156811"/>
            <a:ext cx="13881259" cy="1045012"/>
          </a:xfrm>
          <a:prstGeom prst="roundRect">
            <a:avLst>
              <a:gd name="adj" fmla="val 1537"/>
            </a:avLst>
          </a:prstGeom>
          <a:solidFill>
            <a:srgbClr val="4D1529"/>
          </a:solidFill>
          <a:ln/>
        </p:spPr>
      </p:sp>
      <p:sp>
        <p:nvSpPr>
          <p:cNvPr id="5" name="Shape 3"/>
          <p:cNvSpPr/>
          <p:nvPr/>
        </p:nvSpPr>
        <p:spPr>
          <a:xfrm>
            <a:off x="374571" y="1156811"/>
            <a:ext cx="4627007" cy="1045012"/>
          </a:xfrm>
          <a:prstGeom prst="roundRect">
            <a:avLst>
              <a:gd name="adj" fmla="val 1537"/>
            </a:avLst>
          </a:prstGeom>
          <a:solidFill>
            <a:srgbClr val="4D1529"/>
          </a:solidFill>
          <a:ln/>
        </p:spPr>
      </p:sp>
      <p:sp>
        <p:nvSpPr>
          <p:cNvPr id="6" name="Text 4"/>
          <p:cNvSpPr/>
          <p:nvPr/>
        </p:nvSpPr>
        <p:spPr>
          <a:xfrm>
            <a:off x="481608" y="1263848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State Space Search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81608" y="1506379"/>
            <a:ext cx="4412933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set of all possible states that a system can be in.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5001578" y="1156811"/>
            <a:ext cx="4627126" cy="1045012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9" name="Shape 7"/>
          <p:cNvSpPr/>
          <p:nvPr/>
        </p:nvSpPr>
        <p:spPr>
          <a:xfrm>
            <a:off x="5001578" y="1156811"/>
            <a:ext cx="15240" cy="1045012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0" name="Text 8"/>
          <p:cNvSpPr/>
          <p:nvPr/>
        </p:nvSpPr>
        <p:spPr>
          <a:xfrm>
            <a:off x="5108615" y="1263848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Uninformed Search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108615" y="1506379"/>
            <a:ext cx="4413052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Breadth-First Search (BFS)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5108615" y="1714976"/>
            <a:ext cx="4413052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Depth-First Search (DFS)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5108615" y="1923574"/>
            <a:ext cx="4413052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Bidirectional Search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9628703" y="1156811"/>
            <a:ext cx="4627126" cy="1045012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15" name="Shape 13"/>
          <p:cNvSpPr/>
          <p:nvPr/>
        </p:nvSpPr>
        <p:spPr>
          <a:xfrm>
            <a:off x="9628703" y="1156811"/>
            <a:ext cx="15240" cy="1045012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6" name="Text 14"/>
          <p:cNvSpPr/>
          <p:nvPr/>
        </p:nvSpPr>
        <p:spPr>
          <a:xfrm>
            <a:off x="9735741" y="1263848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Variations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9735741" y="1506379"/>
            <a:ext cx="4413052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Depth-Limited Search (DLS)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9735741" y="1714976"/>
            <a:ext cx="4413052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Iterative Deepening Search (IDS)</a:t>
            </a:r>
            <a:endParaRPr lang="en-US" sz="800" dirty="0"/>
          </a:p>
        </p:txBody>
      </p:sp>
      <p:sp>
        <p:nvSpPr>
          <p:cNvPr id="19" name="Text 17"/>
          <p:cNvSpPr/>
          <p:nvPr/>
        </p:nvSpPr>
        <p:spPr>
          <a:xfrm>
            <a:off x="374571" y="2429232"/>
            <a:ext cx="171271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8 Puzzle Problem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374571" y="2750344"/>
            <a:ext cx="6810137" cy="342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classic problem used to illustrate search algorithms, including both the normal (uninformed) and heuristic (informed) versions.</a:t>
            </a:r>
            <a:endParaRPr lang="en-US" sz="8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571" y="3213140"/>
            <a:ext cx="6810137" cy="6810137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453312" y="2429232"/>
            <a:ext cx="318873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Components of a well-defined problem</a:t>
            </a:r>
            <a:endParaRPr lang="en-US" sz="1300" dirty="0"/>
          </a:p>
        </p:txBody>
      </p:sp>
      <p:sp>
        <p:nvSpPr>
          <p:cNvPr id="23" name="Shape 20"/>
          <p:cNvSpPr/>
          <p:nvPr/>
        </p:nvSpPr>
        <p:spPr>
          <a:xfrm>
            <a:off x="7453312" y="2763679"/>
            <a:ext cx="6810137" cy="701159"/>
          </a:xfrm>
          <a:prstGeom prst="roundRect">
            <a:avLst>
              <a:gd name="adj" fmla="val 2290"/>
            </a:avLst>
          </a:prstGeom>
          <a:solidFill>
            <a:srgbClr val="5C2438"/>
          </a:solidFill>
          <a:ln w="15240">
            <a:solidFill>
              <a:srgbClr val="662E42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7468553" y="2778919"/>
            <a:ext cx="428149" cy="670679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2379" y="3033951"/>
            <a:ext cx="160496" cy="160496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8003738" y="2885956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Initial State</a:t>
            </a:r>
            <a:endParaRPr lang="en-US" sz="1100" dirty="0"/>
          </a:p>
        </p:txBody>
      </p:sp>
      <p:sp>
        <p:nvSpPr>
          <p:cNvPr id="27" name="Text 23"/>
          <p:cNvSpPr/>
          <p:nvPr/>
        </p:nvSpPr>
        <p:spPr>
          <a:xfrm>
            <a:off x="8003738" y="3171349"/>
            <a:ext cx="6137434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specific beginning configuration of the problem.</a:t>
            </a:r>
            <a:endParaRPr lang="en-US" sz="800" dirty="0"/>
          </a:p>
        </p:txBody>
      </p:sp>
      <p:sp>
        <p:nvSpPr>
          <p:cNvPr id="28" name="Shape 24"/>
          <p:cNvSpPr/>
          <p:nvPr/>
        </p:nvSpPr>
        <p:spPr>
          <a:xfrm>
            <a:off x="7453312" y="3571875"/>
            <a:ext cx="6810137" cy="701159"/>
          </a:xfrm>
          <a:prstGeom prst="roundRect">
            <a:avLst>
              <a:gd name="adj" fmla="val 2290"/>
            </a:avLst>
          </a:prstGeom>
          <a:solidFill>
            <a:srgbClr val="5C2438"/>
          </a:solidFill>
          <a:ln w="15240">
            <a:solidFill>
              <a:srgbClr val="662E42"/>
            </a:solidFill>
            <a:prstDash val="solid"/>
          </a:ln>
        </p:spPr>
      </p:sp>
      <p:sp>
        <p:nvSpPr>
          <p:cNvPr id="29" name="Shape 25"/>
          <p:cNvSpPr/>
          <p:nvPr/>
        </p:nvSpPr>
        <p:spPr>
          <a:xfrm>
            <a:off x="7468553" y="3587115"/>
            <a:ext cx="428149" cy="670679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2379" y="3842147"/>
            <a:ext cx="160496" cy="160496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8003738" y="3694152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Actions</a:t>
            </a:r>
            <a:endParaRPr lang="en-US" sz="1100" dirty="0"/>
          </a:p>
        </p:txBody>
      </p:sp>
      <p:sp>
        <p:nvSpPr>
          <p:cNvPr id="32" name="Text 27"/>
          <p:cNvSpPr/>
          <p:nvPr/>
        </p:nvSpPr>
        <p:spPr>
          <a:xfrm>
            <a:off x="8003738" y="3979545"/>
            <a:ext cx="6137434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Operations that change the state from one to another.</a:t>
            </a:r>
            <a:endParaRPr lang="en-US" sz="800" dirty="0"/>
          </a:p>
        </p:txBody>
      </p:sp>
      <p:sp>
        <p:nvSpPr>
          <p:cNvPr id="33" name="Shape 28"/>
          <p:cNvSpPr/>
          <p:nvPr/>
        </p:nvSpPr>
        <p:spPr>
          <a:xfrm>
            <a:off x="7453312" y="4380071"/>
            <a:ext cx="6810137" cy="701159"/>
          </a:xfrm>
          <a:prstGeom prst="roundRect">
            <a:avLst>
              <a:gd name="adj" fmla="val 2290"/>
            </a:avLst>
          </a:prstGeom>
          <a:solidFill>
            <a:srgbClr val="5C2438"/>
          </a:solidFill>
          <a:ln w="15240">
            <a:solidFill>
              <a:srgbClr val="662E42"/>
            </a:solidFill>
            <a:prstDash val="solid"/>
          </a:ln>
        </p:spPr>
      </p:sp>
      <p:sp>
        <p:nvSpPr>
          <p:cNvPr id="34" name="Shape 29"/>
          <p:cNvSpPr/>
          <p:nvPr/>
        </p:nvSpPr>
        <p:spPr>
          <a:xfrm>
            <a:off x="7468553" y="4395311"/>
            <a:ext cx="428149" cy="670679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3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2379" y="4650343"/>
            <a:ext cx="160496" cy="160496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8003738" y="4502348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Goal Test</a:t>
            </a:r>
            <a:endParaRPr lang="en-US" sz="1100" dirty="0"/>
          </a:p>
        </p:txBody>
      </p:sp>
      <p:sp>
        <p:nvSpPr>
          <p:cNvPr id="37" name="Text 31"/>
          <p:cNvSpPr/>
          <p:nvPr/>
        </p:nvSpPr>
        <p:spPr>
          <a:xfrm>
            <a:off x="8003738" y="4787741"/>
            <a:ext cx="6137434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method to determine if a given state is the desired solution.</a:t>
            </a:r>
            <a:endParaRPr lang="en-US" sz="800" dirty="0"/>
          </a:p>
        </p:txBody>
      </p:sp>
      <p:sp>
        <p:nvSpPr>
          <p:cNvPr id="38" name="Shape 32"/>
          <p:cNvSpPr/>
          <p:nvPr/>
        </p:nvSpPr>
        <p:spPr>
          <a:xfrm>
            <a:off x="7453312" y="5188268"/>
            <a:ext cx="6810137" cy="701159"/>
          </a:xfrm>
          <a:prstGeom prst="roundRect">
            <a:avLst>
              <a:gd name="adj" fmla="val 2290"/>
            </a:avLst>
          </a:prstGeom>
          <a:solidFill>
            <a:srgbClr val="5C2438"/>
          </a:solidFill>
          <a:ln w="15240">
            <a:solidFill>
              <a:srgbClr val="662E42"/>
            </a:solidFill>
            <a:prstDash val="solid"/>
          </a:ln>
        </p:spPr>
      </p:sp>
      <p:sp>
        <p:nvSpPr>
          <p:cNvPr id="39" name="Shape 33"/>
          <p:cNvSpPr/>
          <p:nvPr/>
        </p:nvSpPr>
        <p:spPr>
          <a:xfrm>
            <a:off x="7468553" y="5203508"/>
            <a:ext cx="428149" cy="670679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4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2379" y="5458539"/>
            <a:ext cx="160496" cy="160496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8003738" y="5310545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Path Cost</a:t>
            </a:r>
            <a:endParaRPr lang="en-US" sz="1100" dirty="0"/>
          </a:p>
        </p:txBody>
      </p:sp>
      <p:sp>
        <p:nvSpPr>
          <p:cNvPr id="42" name="Text 35"/>
          <p:cNvSpPr/>
          <p:nvPr/>
        </p:nvSpPr>
        <p:spPr>
          <a:xfrm>
            <a:off x="8003738" y="5595938"/>
            <a:ext cx="6137434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numerical value associated with traversing a sequence of actions.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595" y="766524"/>
            <a:ext cx="7717036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Heuristic Search and Performance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096595" y="1609130"/>
            <a:ext cx="7923609" cy="1730573"/>
          </a:xfrm>
          <a:prstGeom prst="roundRect">
            <a:avLst>
              <a:gd name="adj" fmla="val 151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19455" y="1631990"/>
            <a:ext cx="697349" cy="1684853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6337340" y="2311003"/>
            <a:ext cx="26146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91112" y="1806297"/>
            <a:ext cx="232469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Heuristics in AI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991112" y="2201466"/>
            <a:ext cx="6831925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Functions that estimate the cost from the current state to the goal state, guiding the search process.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991112" y="2863691"/>
            <a:ext cx="683192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Example: N-Queen Problem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96595" y="3514011"/>
            <a:ext cx="7923609" cy="2427565"/>
          </a:xfrm>
          <a:prstGeom prst="roundRect">
            <a:avLst>
              <a:gd name="adj" fmla="val 107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19455" y="3536871"/>
            <a:ext cx="697349" cy="2381845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6337340" y="4564380"/>
            <a:ext cx="26146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991112" y="3711178"/>
            <a:ext cx="3209449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Informed Search Algorithms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6991112" y="4106347"/>
            <a:ext cx="683192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Best First Search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991112" y="4446151"/>
            <a:ext cx="683192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Beam Search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991112" y="4785955"/>
            <a:ext cx="683192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Hill Climbing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991112" y="5125760"/>
            <a:ext cx="683192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A* Search and A* Admissibility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991112" y="5465564"/>
            <a:ext cx="683192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AO* Algorithm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6096595" y="6115883"/>
            <a:ext cx="7923609" cy="1347192"/>
          </a:xfrm>
          <a:prstGeom prst="roundRect">
            <a:avLst>
              <a:gd name="adj" fmla="val 1941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119455" y="6138743"/>
            <a:ext cx="697349" cy="1301472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21" name="Text 18"/>
          <p:cNvSpPr/>
          <p:nvPr/>
        </p:nvSpPr>
        <p:spPr>
          <a:xfrm>
            <a:off x="6337340" y="6626066"/>
            <a:ext cx="26146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6991112" y="6313051"/>
            <a:ext cx="2711172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Measuring Performance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6991112" y="6708219"/>
            <a:ext cx="6831925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Evaluating problem-solving performance based on completeness, optimality, time complexity, and space complexity.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123" y="326946"/>
            <a:ext cx="5945624" cy="39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Constraint Satisfaction Problems (CSP)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16123" y="961192"/>
            <a:ext cx="13798153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CSPs are defined by a set of variables, a domain for each variable, and a set of constraints that specify allowable combinations of values.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6123" y="1403985"/>
            <a:ext cx="1902738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CSP Concepts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416123" y="1760577"/>
            <a:ext cx="675405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Map Coloring Graph: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Assigning colors to regions such that no two adjacent regions have the same color.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6123" y="1992392"/>
            <a:ext cx="675405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Types of Constraints: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Unary, binary, and higher-order constraints.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6123" y="2224207"/>
            <a:ext cx="675405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Cryptarithmetic Puzzle: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Replacing letters with digits to make a valid arithmetic equation.</a:t>
            </a:r>
            <a:endParaRPr lang="en-US" sz="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123" y="2548176"/>
            <a:ext cx="6754058" cy="675405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7838" y="1403985"/>
            <a:ext cx="3013829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Local Consistency and Heuristics</a:t>
            </a:r>
            <a:endParaRPr lang="en-US" sz="14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2367" y="1779091"/>
            <a:ext cx="178356" cy="1783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854196" y="1775460"/>
            <a:ext cx="3302437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Local Consistency (Constraint Propagation)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854196" y="2092523"/>
            <a:ext cx="6367701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Node, Arc, Path, K, and Global Consistency.</a:t>
            </a:r>
            <a:endParaRPr lang="en-US" sz="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2367" y="2524185"/>
            <a:ext cx="178356" cy="1783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54196" y="2520553"/>
            <a:ext cx="1585555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Bound Propagation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7854196" y="2837617"/>
            <a:ext cx="6367701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Used for constraints involving inequalities.</a:t>
            </a:r>
            <a:endParaRPr lang="en-US" sz="9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2367" y="3269278"/>
            <a:ext cx="178356" cy="1783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54196" y="3265646"/>
            <a:ext cx="1585555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Backtracking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7854196" y="3582710"/>
            <a:ext cx="6367701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general algorithm for finding solutions to CSPs.</a:t>
            </a:r>
            <a:endParaRPr lang="en-US" sz="9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2367" y="4014371"/>
            <a:ext cx="178356" cy="17835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854196" y="4010739"/>
            <a:ext cx="256782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MRV (Minimum Remaining Value)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7854196" y="4327803"/>
            <a:ext cx="6367701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Heuristic that chooses the variable with the fewest legal values remaining.</a:t>
            </a:r>
            <a:endParaRPr lang="en-US" sz="90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2367" y="4759464"/>
            <a:ext cx="178356" cy="178356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854196" y="4755833"/>
            <a:ext cx="1585555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Degree Heuristic</a:t>
            </a:r>
            <a:endParaRPr lang="en-US" sz="1200" dirty="0"/>
          </a:p>
        </p:txBody>
      </p:sp>
      <p:sp>
        <p:nvSpPr>
          <p:cNvPr id="24" name="Text 16"/>
          <p:cNvSpPr/>
          <p:nvPr/>
        </p:nvSpPr>
        <p:spPr>
          <a:xfrm>
            <a:off x="7854196" y="5072896"/>
            <a:ext cx="6367701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Chooses the variable involved in the largest number of constraints on other unassigned variables.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190030"/>
            <a:ext cx="9163407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Adversarial Search: Game Theory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1989177"/>
            <a:ext cx="9770269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Minimax Algorithm and Alpha-Beta Pruning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49260" y="3073837"/>
            <a:ext cx="6304836" cy="12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Minimax algorithm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is a decision rule used in game theory for minimizing the possible loss for a worst-case (maximum loss) scenario.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49260" y="4550926"/>
            <a:ext cx="6304836" cy="1712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Alpha-Beta Pruning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is an optimization technique for the Minimax algorithm that reduces the number of nodes evaluated in the search tree.</a:t>
            </a:r>
            <a:endParaRPr lang="en-US" sz="2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924" y="3122057"/>
            <a:ext cx="6304836" cy="258484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0073" y="3537073"/>
            <a:ext cx="213651" cy="2136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19054" y="3455285"/>
            <a:ext cx="1602378" cy="200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Alpha-Beta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0319054" y="3708995"/>
            <a:ext cx="3037843" cy="150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Prune irrelevant branches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10319054" y="4203062"/>
            <a:ext cx="1602378" cy="200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MIN Node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0319054" y="4456772"/>
            <a:ext cx="3037843" cy="150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Select lowest value</a:t>
            </a:r>
            <a:endParaRPr lang="en-US" sz="10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0073" y="4157995"/>
            <a:ext cx="213651" cy="21365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19054" y="4957515"/>
            <a:ext cx="1602378" cy="200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MAX Node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0319054" y="5211225"/>
            <a:ext cx="3037843" cy="150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Select highest value</a:t>
            </a:r>
            <a:endParaRPr lang="en-US" sz="10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0073" y="4945831"/>
            <a:ext cx="213651" cy="2136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9260" y="6697027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2025-10-26T10:23:55Z</dcterms:created>
  <dcterms:modified xsi:type="dcterms:W3CDTF">2025-10-26T10:23:55Z</dcterms:modified>
</cp:coreProperties>
</file>